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63" r:id="rId2"/>
    <p:sldId id="257" r:id="rId3"/>
    <p:sldId id="385" r:id="rId4"/>
    <p:sldId id="356" r:id="rId5"/>
    <p:sldId id="366" r:id="rId6"/>
    <p:sldId id="269" r:id="rId7"/>
    <p:sldId id="272" r:id="rId8"/>
    <p:sldId id="357" r:id="rId9"/>
    <p:sldId id="273" r:id="rId10"/>
    <p:sldId id="367" r:id="rId11"/>
    <p:sldId id="278" r:id="rId12"/>
    <p:sldId id="279" r:id="rId13"/>
    <p:sldId id="320" r:id="rId14"/>
    <p:sldId id="317" r:id="rId15"/>
    <p:sldId id="321" r:id="rId16"/>
    <p:sldId id="322" r:id="rId17"/>
    <p:sldId id="368" r:id="rId18"/>
    <p:sldId id="282" r:id="rId19"/>
    <p:sldId id="283" r:id="rId20"/>
    <p:sldId id="284" r:id="rId21"/>
    <p:sldId id="285" r:id="rId22"/>
    <p:sldId id="316" r:id="rId23"/>
    <p:sldId id="369" r:id="rId24"/>
    <p:sldId id="319" r:id="rId25"/>
    <p:sldId id="271" r:id="rId26"/>
    <p:sldId id="370" r:id="rId27"/>
    <p:sldId id="325" r:id="rId28"/>
    <p:sldId id="258" r:id="rId29"/>
    <p:sldId id="365" r:id="rId30"/>
    <p:sldId id="326" r:id="rId31"/>
    <p:sldId id="289" r:id="rId32"/>
    <p:sldId id="334" r:id="rId33"/>
    <p:sldId id="346" r:id="rId34"/>
    <p:sldId id="347" r:id="rId35"/>
    <p:sldId id="355" r:id="rId36"/>
    <p:sldId id="300" r:id="rId37"/>
    <p:sldId id="306" r:id="rId38"/>
    <p:sldId id="301" r:id="rId39"/>
    <p:sldId id="371" r:id="rId40"/>
    <p:sldId id="372" r:id="rId41"/>
    <p:sldId id="266" r:id="rId42"/>
    <p:sldId id="373" r:id="rId43"/>
    <p:sldId id="374" r:id="rId44"/>
    <p:sldId id="375" r:id="rId45"/>
    <p:sldId id="376" r:id="rId46"/>
    <p:sldId id="377" r:id="rId47"/>
    <p:sldId id="378" r:id="rId48"/>
    <p:sldId id="379" r:id="rId49"/>
    <p:sldId id="380" r:id="rId50"/>
    <p:sldId id="381" r:id="rId51"/>
    <p:sldId id="382" r:id="rId52"/>
    <p:sldId id="383" r:id="rId53"/>
    <p:sldId id="384" r:id="rId54"/>
    <p:sldId id="333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41" autoAdjust="0"/>
  </p:normalViewPr>
  <p:slideViewPr>
    <p:cSldViewPr snapToGrid="0">
      <p:cViewPr varScale="1">
        <p:scale>
          <a:sx n="109" d="100"/>
          <a:sy n="109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F6289-0845-4CBB-B291-7876CB6823C5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B1E9A-DA82-4A8B-919F-0C3904D506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213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158ec8c25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Google Shape;85;g3f158ec8c25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86" name="Google Shape;86;g3f158ec8c25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B1E9A-DA82-4A8B-919F-0C3904D506CF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75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B1E9A-DA82-4A8B-919F-0C3904D506CF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761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61bfb6341_0_2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3f61bfb6341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158ec8c25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Google Shape;85;g3f158ec8c25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86" name="Google Shape;86;g3f158ec8c25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0681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5170-5DB1-007F-A0CC-573A525E4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0F1-DBE9-C5BD-E253-A091A1BA5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381DE-82AC-7417-3B8B-51CA0213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A17EB-FEBF-0E7B-D24D-816EC8A0D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75539-C8DD-4111-856D-35D69EFB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44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A06E5-35B4-62CE-EB00-09418AB29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2F35-7559-120B-BEAB-F731DEC31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BF062-D3BD-2933-9B50-AAB382AA5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31B93-8797-675D-0CD8-5F07F929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62186-D4EC-40B1-F1B9-48FE107D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97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961C-492D-DAE9-DB1F-140F64EF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49B9D-D088-6A24-0EAB-BE6909E0C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B3987-C868-97CD-EBFA-9630224D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DE513-EB43-5A9C-A949-60E345DD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4F2BF-F6C5-1408-8603-955BB74A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659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FDF90-0CB5-CB22-BA1F-61589737B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E5357-0BFD-0646-532E-0B46D41C2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879BD-B7BC-6F1C-8351-C16C1618A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E4D59-5388-58F7-4A1B-FACC0BECF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010F4-8C5A-83D5-854C-F7DCCEE28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DFA77-EDE6-6C12-E3D2-F4983850D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77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606A0-61BB-8DE2-386F-19A62797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898D-0DEA-D6FA-2820-A423829F7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5CAEB-4EC6-D265-D6DA-4D106F9BE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338F6-5E1E-F1DA-BB70-2DE706147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D0C7C-557B-B58B-E64D-0D52B2F87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B0D81A-73D3-F2FA-DB49-87AE7B02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EFCCA-82A8-5357-F624-41E57BD67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8F2C4B-FF95-74EA-7408-111EC60E5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47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3B341-DBE9-5D09-95FE-726EDBD2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E6DAA3-FA48-2336-50C8-B7F32A0D5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750B9-11DC-95E3-58DB-BAF97E78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CA378-3610-8315-5430-27F946F5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998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1CF89-8454-60ED-FD81-76BD20DA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C5462-9E1A-8761-54AF-94075BDD1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8B320-5239-D3F7-CF77-05F51DFA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19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5623-3F66-1AB3-257F-06AB474F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81C34-A218-A3E1-3E43-0105724D7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7C673-E2A3-A9A6-C363-D282FB8D3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073A8-637D-E419-87AE-16DE36D8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8FB3F-5D6A-4F5B-6CB4-D177D0F1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195CD-5750-2F0F-C9D4-4711A762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39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05DB-9ADB-C97B-DDDB-FDB2EC2B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F23747-8A50-7E97-85BF-40CECCFAC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5AF4C-6B0C-D7A6-A651-90738BB8E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1FFFC-183E-66DF-676A-6C704AE6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9EC4FC-0B73-4C73-5A33-76F2214A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27E71-88EB-C63E-5C42-20884520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2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E3E47-822A-B272-CCC7-42B846E62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F4172-74E3-EF61-72DE-CC1CEC6FD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5CF09-2F4C-47EF-FB9A-38CAC074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CC632-611A-3AB2-AAAD-2B2E1392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20C3E-341B-19E4-65E1-82BA1330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5608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99755F-68F8-4574-9E50-4535616C1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C6704-EDA3-EA99-672F-EBF56002F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37206-B3A8-71CF-AB74-BCB8AB93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2CA6A-E3BE-847A-3E67-8F2ADA60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9631C-19FA-CF56-96D6-7819DAB8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759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IN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IN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IN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IN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IN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B1B6099-A0E0-4017-AA27-8969DE80C6D6}" type="slidenum">
              <a:rPr lang="en-IN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IN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82702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D74981-77F4-F591-4A9C-E8A4E3F6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FDCAD-17E7-2458-330D-E2A06FBAA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B9FBE-AF21-46DD-A70F-56F5F8401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37FB5-EC8F-4D82-8BD6-77B85A67AC0F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EF2DB-5A66-BAC8-11E2-696476630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7A331-B643-CF07-A08E-EB9618629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EAB3F-3472-4A56-B9C7-38CCD1A7AB8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00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/>
          <p:nvPr/>
        </p:nvSpPr>
        <p:spPr>
          <a:xfrm>
            <a:off x="10187176" y="4894593"/>
            <a:ext cx="2746629" cy="2746629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0" y="1927154"/>
            <a:ext cx="12192000" cy="384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lang="en-IN" sz="6600" b="1" kern="0" dirty="0">
                <a:solidFill>
                  <a:srgbClr val="00B050"/>
                </a:solidFill>
                <a:latin typeface="Georgia"/>
              </a:rPr>
              <a:t>JEEViKA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kumimoji="0" lang="en-IN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Rural Development Department, Bihar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endParaRPr kumimoji="0" lang="en-IN" sz="40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lang="en-IN" sz="4000" b="1" kern="0" dirty="0">
                <a:solidFill>
                  <a:srgbClr val="00B050"/>
                </a:solidFill>
                <a:latin typeface="Georgia"/>
              </a:rPr>
              <a:t>District Name: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endParaRPr lang="en-IN" sz="4000" b="1" kern="0" dirty="0">
              <a:solidFill>
                <a:srgbClr val="00B050"/>
              </a:solidFill>
              <a:latin typeface="Georgi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Date : , Venue, Chair Person</a:t>
            </a:r>
            <a:endParaRPr kumimoji="0" lang="en-IN" sz="1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225391F0-0FFB-A964-42C6-67781DA73D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5532" y="331456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681FB9-9115-C25A-7921-8FFB8551D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27" y="266144"/>
            <a:ext cx="865414" cy="11190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ECA61-A840-5DE9-F98E-D9C8F3C88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5F879-F5C3-2ACF-1EA5-3397E4BDF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Institution Building and Capacity Building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931CC-4707-563C-A260-4497C5BA6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D040784E-583E-BC18-EA14-9E4C41A4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2727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885C7-8731-FC63-2773-9856625C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21C0-5D99-79AC-13A4-86EF151EE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- IBCB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6AC35-710C-CCBC-C16A-0D22AE2B0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BD824E4-BD93-9EE2-6673-7C77A47C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6EE717-1461-2CE3-FD9C-8877C386F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137138"/>
              </p:ext>
            </p:extLst>
          </p:nvPr>
        </p:nvGraphicFramePr>
        <p:xfrm>
          <a:off x="228601" y="1367883"/>
          <a:ext cx="11771644" cy="53763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09164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5247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142396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66368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275490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72844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757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SHGs promoted (New / Revived /other SHGs brought into NRLM fold 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Households mobilized (New/Revived/ other SHGs members ) into SHGs ( In Lakhs 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VOs formed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CLFs formed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 CLFs taken under NRLM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 CLF developed as immersion sites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9147075"/>
                  </a:ext>
                </a:extLst>
              </a:tr>
              <a:tr h="657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CLFs registered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704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9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FFE5C-DCDE-ACA7-4080-4370744D5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0577C-7017-4622-E73D-2CB8CB9BE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- IBCB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93F947-BF67-AACC-FE1B-B7810333B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E7D0505E-DDED-264F-1684-73B481B09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76C5E8-1E3E-578D-1AA0-15D8084E6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782815"/>
              </p:ext>
            </p:extLst>
          </p:nvPr>
        </p:nvGraphicFramePr>
        <p:xfrm>
          <a:off x="175847" y="1482186"/>
          <a:ext cx="11860822" cy="52620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183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091664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940202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441550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396220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349348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8555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656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Completing AGMs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6870203"/>
                  </a:ext>
                </a:extLst>
              </a:tr>
              <a:tr h="9093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having at least 3 human resources Placed (Paid by MCLF)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6619857"/>
                  </a:ext>
                </a:extLst>
              </a:tr>
              <a:tr h="8333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received Start-up cost (@Rs. 3.5 lakh)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039900"/>
                  </a:ext>
                </a:extLst>
              </a:tr>
              <a:tr h="99656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Meeting 100% Operational Costs (Excluding Cadre Costs)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2218728"/>
                  </a:ext>
                </a:extLst>
              </a:tr>
              <a:tr h="10104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Meeting 100% Operational Costs (Including at Least 50% of Community Cadre Costs)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605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34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410018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FA81E-EC5C-4434-4145-1C7935641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78AA6-35E1-CBD4-23BC-B54980C05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 Inclusion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0FF5E-3BB9-47B4-62D0-E147FF998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6D6B2A0-43D8-0F90-EE70-A3122986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091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4F2BF-2FE4-CF53-6E45-C16FE09A6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FA64-E886-5A40-A45D-0F0AA5682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Financial Inclusion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91BFF2-8904-1B0A-4BF2-D881EB4F4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E1BABE2-A426-EF34-6FFB-1DD7D1A59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B4E16B-B216-42DC-379F-6DF65E0441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735302"/>
              </p:ext>
            </p:extLst>
          </p:nvPr>
        </p:nvGraphicFramePr>
        <p:xfrm>
          <a:off x="226923" y="1276770"/>
          <a:ext cx="11667393" cy="54674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5702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38557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211321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631740">
                  <a:extLst>
                    <a:ext uri="{9D8B030D-6E8A-4147-A177-3AD203B41FA5}">
                      <a16:colId xmlns:a16="http://schemas.microsoft.com/office/drawing/2014/main" val="447392532"/>
                    </a:ext>
                  </a:extLst>
                </a:gridCol>
                <a:gridCol w="1524741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2318319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545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6177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SHGs provided RF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6177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SHGs provided CIF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6177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CLF started cut-off entry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6177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 started cut-off entry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52354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 started cut-off entry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59393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SHG members qualified as financially literate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6177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 CLFs to be provided Viability gap fund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  <a:tr h="50667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SHGs annually audited (internal)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7950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81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E6BD1-1B6C-832C-D845-E80D44606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E298B-ED29-21AA-58F5-183C97B37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Financial Inclusion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0BBE5A-06E8-6F2B-E107-FF75D6AE2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30D284F0-22AD-BDE8-9F7A-4D8528E755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D510A1-8D3C-96A7-8D42-DF76EB9F9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61346"/>
              </p:ext>
            </p:extLst>
          </p:nvPr>
        </p:nvGraphicFramePr>
        <p:xfrm>
          <a:off x="285745" y="1314133"/>
          <a:ext cx="11636623" cy="54301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3747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490536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21462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70604">
                  <a:extLst>
                    <a:ext uri="{9D8B030D-6E8A-4147-A177-3AD203B41FA5}">
                      <a16:colId xmlns:a16="http://schemas.microsoft.com/office/drawing/2014/main" val="447392532"/>
                    </a:ext>
                  </a:extLst>
                </a:gridCol>
                <a:gridCol w="1471475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485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8614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VOs internally audited half yearly basis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4060230"/>
                  </a:ext>
                </a:extLst>
              </a:tr>
              <a:tr h="71606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CLFs conducted internal audit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upto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FY 25-26(All 4 Quarters)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5542543"/>
                  </a:ext>
                </a:extLst>
              </a:tr>
              <a:tr h="70957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CLFs conducted Statutory Audit for FY25-26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6075904"/>
                  </a:ext>
                </a:extLst>
              </a:tr>
              <a:tr h="6714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Receiving Full CIF (100% SHGs @ â‚¹1.5 Lakhs)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437860"/>
                  </a:ext>
                </a:extLst>
              </a:tr>
              <a:tr h="8614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Receiving Viability Gap Fund (VGF) - Tranche 1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472447"/>
                  </a:ext>
                </a:extLst>
              </a:tr>
              <a:tr h="8614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MCLFs Receiving Viability Gap Fund (VGF) - Tranche 3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272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700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4E9AE-B4AA-0000-8FA3-8FBE229A8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3D4C0-5845-B3AD-969F-3E27510BE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Financial Inclusion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95AC6-7C0B-5C3C-2C6A-4ABF104CA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3740"/>
            <a:ext cx="865414" cy="958922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C0A0D111-90A6-3D4F-BE20-F05CC1D891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53800" y="113740"/>
            <a:ext cx="664029" cy="83583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C625CE-A180-32A9-6A18-685F4006B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773579"/>
              </p:ext>
            </p:extLst>
          </p:nvPr>
        </p:nvGraphicFramePr>
        <p:xfrm>
          <a:off x="231531" y="1099040"/>
          <a:ext cx="11673254" cy="56452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6492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938099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47545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13681">
                  <a:extLst>
                    <a:ext uri="{9D8B030D-6E8A-4147-A177-3AD203B41FA5}">
                      <a16:colId xmlns:a16="http://schemas.microsoft.com/office/drawing/2014/main" val="2771205928"/>
                    </a:ext>
                  </a:extLst>
                </a:gridCol>
                <a:gridCol w="1456226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226121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870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6673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SHGs having Saving Bank Account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46673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SHG credit linked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46673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 of SHG Bank loan Disbursed (Rs. Cr)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59213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districts with average disbursement of Rs. 3.5 lakh or more per SHG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3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7752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SHG members financed for setting up individual enterprises (MUDRA/Bank specific products)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59213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SHG members covered under life insurance (PMJJBY/State scheme)(In Lakh)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5396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SHG members working as BC Agents/Digi Pay/Pay points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  <a:tr h="46673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BC with more than 500 transactions/month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848373"/>
                  </a:ext>
                </a:extLst>
              </a:tr>
              <a:tr h="59213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Saksham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centres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anchoring Financial Literacy initiative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4316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628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411231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1A6E4-70C3-DCD6-DF81-0F6F7CB3B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7FFF1-0D6F-8D7B-FE0A-2FF97347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Farm &amp; Livestock Intervention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F564CC-DBBF-EE1E-7DE9-669094430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B0361D3-4209-22C0-CB79-A9A0B12A0F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3552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3FEE3-14C1-0A2B-6FCE-1BD95F926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CDC6-773E-0AED-2EB6-FD8C8B7BB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Farm &amp; Livestock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34A638-1F0A-E81E-273B-64BB35B5F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52196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90744F62-1D38-605E-0571-77D8C9AB9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2582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77AD15-562E-BCC5-3E51-21CCBB3A1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185182"/>
              </p:ext>
            </p:extLst>
          </p:nvPr>
        </p:nvGraphicFramePr>
        <p:xfrm>
          <a:off x="174170" y="1162218"/>
          <a:ext cx="11843658" cy="55867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7476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009999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18504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02219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2229458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229458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5575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Mahila Kisan covered under AEP interventions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29845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Mahila Kisan household having Agri Nutri Garden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Custom Hiring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Centres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be established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livelihoods CRPs positioned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PGs formalized (registered)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Households identified under IFC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Livelihoods Support Centre Established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Mahila Kisans covered by producer Groups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848373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Farm Individual Enterprises (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Agripreneurs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Promoted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319346"/>
                  </a:ext>
                </a:extLst>
              </a:tr>
              <a:tr h="29845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Mahila Kisan supported under livestock interventions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87667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Mahila Kisans to be covered under Livestock Interventions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505035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HHs to be covered under IPDS-V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6998235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HHs to be covered under IPDS-V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191212"/>
                  </a:ext>
                </a:extLst>
              </a:tr>
              <a:tr h="29845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Pashu Sakhi to be developed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456960"/>
                  </a:ext>
                </a:extLst>
              </a:tr>
              <a:tr h="292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HHs getting services from Pashu Sakhi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4575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114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75E1-EF3A-2C71-26D0-AEAB39EA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E4C4-188B-3D89-441D-6204B269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Infrastructure- Farm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297A9-344E-184F-DCB6-9848AADA3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799"/>
            <a:ext cx="865414" cy="92818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49FCD9E-1DC4-486B-983D-F43D8E28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23210"/>
            <a:ext cx="865413" cy="829643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F9663D-F2DF-F165-3A09-6B4C585BE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6279"/>
              </p:ext>
            </p:extLst>
          </p:nvPr>
        </p:nvGraphicFramePr>
        <p:xfrm>
          <a:off x="169737" y="953115"/>
          <a:ext cx="11848092" cy="57486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21571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077307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26305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198106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328321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705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5402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9915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booked under 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701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Solarization (4 BTDP FPCs @15 KVA 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4701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Solarization- Kishanganj (1 FPC- Mahananda @300 KVA)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972974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Solarization (31 FPCs @ 5KVA)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5034687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Solarization (25 FPC@ 2kva. Per KVA- Rs 70000)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9774470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Godown (36FPCs@1000 MT)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3499784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Marketing &amp; Promotion cost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5242636"/>
                  </a:ext>
                </a:extLst>
              </a:tr>
              <a:tr h="9312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infrastructure (5 FPCs where infra set up is planned- Kishanganj, Saharsa, Begusarai,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Samastipur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Muzaffarpur)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365847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Vehicle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7296886"/>
                  </a:ext>
                </a:extLst>
              </a:tr>
              <a:tr h="70065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Collection center (4 collection center of 200 MT each for all 11 FPCs)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6189968"/>
                  </a:ext>
                </a:extLst>
              </a:tr>
              <a:tr h="57540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Retail outlet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0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Makhana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CFC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909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75E1-EF3A-2C71-26D0-AEAB39EA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E4C4-188B-3D89-441D-6204B269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Infrastructure- Farm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297A9-344E-184F-DCB6-9848AADA3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4" y="-22577"/>
            <a:ext cx="865414" cy="943878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49FCD9E-1DC4-486B-983D-F43D8E28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23211"/>
            <a:ext cx="865413" cy="880506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F9663D-F2DF-F165-3A09-6B4C585BE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067172"/>
              </p:ext>
            </p:extLst>
          </p:nvPr>
        </p:nvGraphicFramePr>
        <p:xfrm>
          <a:off x="118533" y="903717"/>
          <a:ext cx="11963399" cy="5866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34053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2888875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067747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43249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665514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1136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82041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booked under 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Tasar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CFC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Packaging unit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Marketing &amp; promotion cost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0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Collection centre (1200 MT collection centre for each FPC)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Retail outlet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39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Expansion of CHC Machinery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Irrigation facility to community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60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Vermi compost units establishment at individual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60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 Nursery development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0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56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 at CLF &amp; Viability gap fund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6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3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DD177-E219-263B-9D8F-0E1FDC8D2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31362-891D-A701-8B53-784959DA5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Infrastructure- Livestock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BA97C6-B5FA-8099-8730-AA0F3E1DD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70196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C176B76F-AEB8-1DEF-8636-D6F82C452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9758" y="15766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CB06C95-1C24-6666-A54C-30D84A6D3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879819"/>
              </p:ext>
            </p:extLst>
          </p:nvPr>
        </p:nvGraphicFramePr>
        <p:xfrm>
          <a:off x="174172" y="1226946"/>
          <a:ext cx="11843656" cy="5560857"/>
        </p:xfrm>
        <a:graphic>
          <a:graphicData uri="http://schemas.openxmlformats.org/drawingml/2006/table">
            <a:tbl>
              <a:tblPr/>
              <a:tblGrid>
                <a:gridCol w="687474">
                  <a:extLst>
                    <a:ext uri="{9D8B030D-6E8A-4147-A177-3AD203B41FA5}">
                      <a16:colId xmlns:a16="http://schemas.microsoft.com/office/drawing/2014/main" val="1758871094"/>
                    </a:ext>
                  </a:extLst>
                </a:gridCol>
                <a:gridCol w="2121040">
                  <a:extLst>
                    <a:ext uri="{9D8B030D-6E8A-4147-A177-3AD203B41FA5}">
                      <a16:colId xmlns:a16="http://schemas.microsoft.com/office/drawing/2014/main" val="3080822969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3970796237"/>
                    </a:ext>
                  </a:extLst>
                </a:gridCol>
                <a:gridCol w="1328057">
                  <a:extLst>
                    <a:ext uri="{9D8B030D-6E8A-4147-A177-3AD203B41FA5}">
                      <a16:colId xmlns:a16="http://schemas.microsoft.com/office/drawing/2014/main" val="153195113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513335261"/>
                    </a:ext>
                  </a:extLst>
                </a:gridCol>
                <a:gridCol w="1132114">
                  <a:extLst>
                    <a:ext uri="{9D8B030D-6E8A-4147-A177-3AD203B41FA5}">
                      <a16:colId xmlns:a16="http://schemas.microsoft.com/office/drawing/2014/main" val="1078165691"/>
                    </a:ext>
                  </a:extLst>
                </a:gridCol>
                <a:gridCol w="3712028">
                  <a:extLst>
                    <a:ext uri="{9D8B030D-6E8A-4147-A177-3AD203B41FA5}">
                      <a16:colId xmlns:a16="http://schemas.microsoft.com/office/drawing/2014/main" val="702747798"/>
                    </a:ext>
                  </a:extLst>
                </a:gridCol>
              </a:tblGrid>
              <a:tr h="6996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booked under Component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976197"/>
                  </a:ext>
                </a:extLst>
              </a:tr>
              <a:tr h="4519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Milk Retail Outlet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847877"/>
                  </a:ext>
                </a:extLst>
              </a:tr>
              <a:tr h="5692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 development at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Godhan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Kendra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147548"/>
                  </a:ext>
                </a:extLst>
              </a:tr>
              <a:tr h="56920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Pond Watch House cum Pump house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965597"/>
                  </a:ext>
                </a:extLst>
              </a:tr>
              <a:tr h="359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Solar Aerator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625334"/>
                  </a:ext>
                </a:extLst>
              </a:tr>
              <a:tr h="359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Automatic demand feeder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052176"/>
                  </a:ext>
                </a:extLst>
              </a:tr>
              <a:tr h="359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Feeding boat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267887"/>
                  </a:ext>
                </a:extLst>
              </a:tr>
              <a:tr h="359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Duck House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9645248"/>
                  </a:ext>
                </a:extLst>
              </a:tr>
              <a:tr h="359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 Retail Outlet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9581"/>
                  </a:ext>
                </a:extLst>
              </a:tr>
              <a:tr h="3542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Hatchery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772744"/>
                  </a:ext>
                </a:extLst>
              </a:tr>
              <a:tr h="53946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Pond Renovation/Creation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46998"/>
                  </a:ext>
                </a:extLst>
              </a:tr>
              <a:tr h="28946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Feed Plant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406535"/>
                  </a:ext>
                </a:extLst>
              </a:tr>
              <a:tr h="28946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Abattoir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8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436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75E1-EF3A-2C71-26D0-AEAB39EA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E4C4-188B-3D89-441D-6204B269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Infrastructure- Livestock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297A9-344E-184F-DCB6-9848AADA3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49FCD9E-1DC4-486B-983D-F43D8E28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E6F07B7-49FC-74F5-F571-0C0479634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676264"/>
              </p:ext>
            </p:extLst>
          </p:nvPr>
        </p:nvGraphicFramePr>
        <p:xfrm>
          <a:off x="195943" y="1268186"/>
          <a:ext cx="11821885" cy="5476075"/>
        </p:xfrm>
        <a:graphic>
          <a:graphicData uri="http://schemas.openxmlformats.org/drawingml/2006/table">
            <a:tbl>
              <a:tblPr/>
              <a:tblGrid>
                <a:gridCol w="736042">
                  <a:extLst>
                    <a:ext uri="{9D8B030D-6E8A-4147-A177-3AD203B41FA5}">
                      <a16:colId xmlns:a16="http://schemas.microsoft.com/office/drawing/2014/main" val="1928151066"/>
                    </a:ext>
                  </a:extLst>
                </a:gridCol>
                <a:gridCol w="2461846">
                  <a:extLst>
                    <a:ext uri="{9D8B030D-6E8A-4147-A177-3AD203B41FA5}">
                      <a16:colId xmlns:a16="http://schemas.microsoft.com/office/drawing/2014/main" val="1739762826"/>
                    </a:ext>
                  </a:extLst>
                </a:gridCol>
                <a:gridCol w="1301261">
                  <a:extLst>
                    <a:ext uri="{9D8B030D-6E8A-4147-A177-3AD203B41FA5}">
                      <a16:colId xmlns:a16="http://schemas.microsoft.com/office/drawing/2014/main" val="2620626498"/>
                    </a:ext>
                  </a:extLst>
                </a:gridCol>
                <a:gridCol w="1178170">
                  <a:extLst>
                    <a:ext uri="{9D8B030D-6E8A-4147-A177-3AD203B41FA5}">
                      <a16:colId xmlns:a16="http://schemas.microsoft.com/office/drawing/2014/main" val="1305715811"/>
                    </a:ext>
                  </a:extLst>
                </a:gridCol>
                <a:gridCol w="1661746">
                  <a:extLst>
                    <a:ext uri="{9D8B030D-6E8A-4147-A177-3AD203B41FA5}">
                      <a16:colId xmlns:a16="http://schemas.microsoft.com/office/drawing/2014/main" val="1811020837"/>
                    </a:ext>
                  </a:extLst>
                </a:gridCol>
                <a:gridCol w="2206869">
                  <a:extLst>
                    <a:ext uri="{9D8B030D-6E8A-4147-A177-3AD203B41FA5}">
                      <a16:colId xmlns:a16="http://schemas.microsoft.com/office/drawing/2014/main" val="690138493"/>
                    </a:ext>
                  </a:extLst>
                </a:gridCol>
                <a:gridCol w="2275951">
                  <a:extLst>
                    <a:ext uri="{9D8B030D-6E8A-4147-A177-3AD203B41FA5}">
                      <a16:colId xmlns:a16="http://schemas.microsoft.com/office/drawing/2014/main" val="3602712690"/>
                    </a:ext>
                  </a:extLst>
                </a:gridCol>
              </a:tblGrid>
              <a:tr h="6005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booked under Component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82202"/>
                  </a:ext>
                </a:extLst>
              </a:tr>
              <a:tr h="414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Meat Outlet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688153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 Goat Farm (Unit Size-10)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953498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 Goat Farm (Unit Size-20)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173212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 Goat Farm (Unit Size-50)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530464"/>
                  </a:ext>
                </a:extLst>
              </a:tr>
              <a:tr h="59564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Pashu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Sansadhan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Kendra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450996"/>
                  </a:ext>
                </a:extLst>
              </a:tr>
              <a:tr h="50538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Buck Breeding Centre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73478"/>
                  </a:ext>
                </a:extLst>
              </a:tr>
              <a:tr h="5714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Consultancy for Marketing and Branding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69426"/>
                  </a:ext>
                </a:extLst>
              </a:tr>
              <a:tr h="65310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Poultry Production Sheds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017877"/>
                  </a:ext>
                </a:extLst>
              </a:tr>
              <a:tr h="4214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Egg Retail Cart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688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243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397313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AE54-A488-48A9-C092-A4B496C10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1D235-F622-A55D-3556-043DDF957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en-US" sz="3200" b="1" dirty="0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Non Farm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Intervention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48D0AA-1085-8E48-472B-E3FFE24F3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961DD900-5B77-05FC-430F-803F0F80F2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472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7C179-095A-193D-C3A7-C4A032529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764CB-9112-897F-17A6-FDDF35035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Non-Farm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C8127A-AE4F-6737-DF11-F9B548672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DCB1137-A602-3862-E122-57E32587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95BB48-6964-26FB-BAB1-0B9A0F15C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09946"/>
              </p:ext>
            </p:extLst>
          </p:nvPr>
        </p:nvGraphicFramePr>
        <p:xfrm>
          <a:off x="222241" y="1242138"/>
          <a:ext cx="11708502" cy="55021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1844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287016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0221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28024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402326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2746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with CEF fund under SVEP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with Bank Financing under SVEP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Cadres CRP-EP received Training under SVEP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with CBO/Bank fund under MED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Cadres CRP-EP received Training under MED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7957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with CEF fund under OSF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634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F3A6E-4436-326C-5B66-18B08043A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5332-04FC-ACD1-40B1-63421F11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Non-Farm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1F2EE7-F394-3B4D-28AA-760AB5E70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7FBAADFC-71EA-5D60-97D4-EF9605E3C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4D24F2-A87A-0665-3E48-2CE462DC1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571002"/>
              </p:ext>
            </p:extLst>
          </p:nvPr>
        </p:nvGraphicFramePr>
        <p:xfrm>
          <a:off x="174171" y="1237274"/>
          <a:ext cx="11774575" cy="55069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2189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630913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05544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133917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683431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858581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5841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with Bank Financing under OSF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848373"/>
                  </a:ext>
                </a:extLst>
              </a:tr>
              <a:tr h="55841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Cadres CRP-EP received Training under OSF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319346"/>
                  </a:ext>
                </a:extLst>
              </a:tr>
              <a:tr h="7231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Under NRLM AAP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87667"/>
                  </a:ext>
                </a:extLst>
              </a:tr>
              <a:tr h="8376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Supported Under NRLM AAP with Bank Financing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505035"/>
                  </a:ext>
                </a:extLst>
              </a:tr>
              <a:tr h="7231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Vehicles Procured under AGEY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3208396"/>
                  </a:ext>
                </a:extLst>
              </a:tr>
              <a:tr h="7231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Enterprises Registered under Udyam Registration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0602510"/>
                  </a:ext>
                </a:extLst>
              </a:tr>
              <a:tr h="7430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Enterprises Registered under FSSAI Registration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4116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438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27AEA-1E35-58D6-6256-A636A312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8F8A-969C-8F32-8695-D69939B89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Marketing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FD353E-F8D7-B55E-E203-A1BAE11FE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AB91E23B-1A55-4B41-89F2-A18DB29BCE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57466C-F49D-38D5-E3B9-F0913F912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793817"/>
              </p:ext>
            </p:extLst>
          </p:nvPr>
        </p:nvGraphicFramePr>
        <p:xfrm>
          <a:off x="316523" y="1287036"/>
          <a:ext cx="11701306" cy="54220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464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2890317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160207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65006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4369580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568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68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 Members Trained on Marketing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848373"/>
                  </a:ext>
                </a:extLst>
              </a:tr>
              <a:tr h="441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Level Saras Mela Organised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319346"/>
                  </a:ext>
                </a:extLst>
              </a:tr>
              <a:tr h="568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 Members Participated in Saras Mela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87667"/>
                  </a:ext>
                </a:extLst>
              </a:tr>
              <a:tr h="568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 onboarded on Saras Gallery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505035"/>
                  </a:ext>
                </a:extLst>
              </a:tr>
              <a:tr h="568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 Members onboarded on eCommerce Platform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3208396"/>
                  </a:ext>
                </a:extLst>
              </a:tr>
              <a:tr h="441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 Onboarded on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eSARAS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0602510"/>
                  </a:ext>
                </a:extLst>
              </a:tr>
              <a:tr h="8125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Aggregator for aggregation/Sale/promotion of SHG products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4116863"/>
                  </a:ext>
                </a:extLst>
              </a:tr>
              <a:tr h="441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Fulfilment Centers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4011089"/>
                  </a:ext>
                </a:extLst>
              </a:tr>
              <a:tr h="4414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SHE Marts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IN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291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329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75E1-EF3A-2C71-26D0-AEAB39EA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E4C4-188B-3D89-441D-6204B269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chemeClr val="accent6"/>
          </a:solidFill>
        </p:spPr>
        <p:txBody>
          <a:bodyPr anchor="ctr">
            <a:normAutofit fontScale="90000"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Infrastructure- Non-Farm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297A9-344E-184F-DCB6-9848AADA3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321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49FCD9E-1DC4-486B-983D-F43D8E28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-22055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F9663D-F2DF-F165-3A09-6B4C585BE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305325"/>
              </p:ext>
            </p:extLst>
          </p:nvPr>
        </p:nvGraphicFramePr>
        <p:xfrm>
          <a:off x="222241" y="1155117"/>
          <a:ext cx="11795588" cy="56149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25160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847691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345223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248508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47352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306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booked under 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810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 &amp; equipment (pre-fab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workshed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machines at CLF and VO Buildings)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3172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plant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972974"/>
                  </a:ext>
                </a:extLst>
              </a:tr>
              <a:tr h="39018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 manufacturing cum storage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5034687"/>
                  </a:ext>
                </a:extLst>
              </a:tr>
              <a:tr h="39066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Civil &amp; infrastructure works (shed, flooring, storage, renovation, etc.)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9774470"/>
                  </a:ext>
                </a:extLst>
              </a:tr>
              <a:tr h="39018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Infrastructure, equipment, cloud kitchen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3499784"/>
                  </a:ext>
                </a:extLst>
              </a:tr>
              <a:tr h="3172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Vehicle/Cart (DKR)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5242636"/>
                  </a:ext>
                </a:extLst>
              </a:tr>
              <a:tr h="3172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Brass Cluster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365847"/>
                  </a:ext>
                </a:extLst>
              </a:tr>
              <a:tr h="3172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Pathalkatti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7296886"/>
                  </a:ext>
                </a:extLst>
              </a:tr>
              <a:tr h="3172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 Cluster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6189968"/>
                  </a:ext>
                </a:extLst>
              </a:tr>
              <a:tr h="3373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Production and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Marekting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Centres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018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CFC upgradation (machines &amp; equipment)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10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Stitching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Workshed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cum Warehouse (Infrastructure and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Equipments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73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&amp; operationalization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385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807118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47FF0-4025-9BEC-1732-23652E17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5039-AC48-DEFD-E700-778348AB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en-IN" sz="4000" b="1" dirty="0" err="1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</a:rPr>
              <a:t>Samaveshi</a:t>
            </a:r>
            <a:r>
              <a:rPr lang="en-IN" sz="4000" b="1" dirty="0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</a:rPr>
              <a:t> </a:t>
            </a:r>
            <a:r>
              <a:rPr lang="en-IN" sz="4000" b="1" dirty="0" err="1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</a:rPr>
              <a:t>Aajeevika</a:t>
            </a:r>
            <a:r>
              <a:rPr lang="en-IN" sz="4000" b="1" dirty="0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</a:rPr>
              <a:t> Yojana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2C139C-B628-8749-2961-6BB18D38F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65E4C0B-810D-5122-F819-EC51C9DC06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9922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7B5B-FC47-1D64-4A5F-10D4F95A5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A9CA-A193-D591-F4B3-042876658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8323" y="146383"/>
            <a:ext cx="5114477" cy="671301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- SAY</a:t>
            </a:r>
            <a:endParaRPr lang="en-IN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BA21DB-2E01-91C2-FB8A-44075AE9F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16528"/>
              </p:ext>
            </p:extLst>
          </p:nvPr>
        </p:nvGraphicFramePr>
        <p:xfrm>
          <a:off x="149469" y="1265414"/>
          <a:ext cx="11868360" cy="54788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0631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327784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090979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286045">
                  <a:extLst>
                    <a:ext uri="{9D8B030D-6E8A-4147-A177-3AD203B41FA5}">
                      <a16:colId xmlns:a16="http://schemas.microsoft.com/office/drawing/2014/main" val="860837291"/>
                    </a:ext>
                  </a:extLst>
                </a:gridCol>
                <a:gridCol w="1517348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165768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829805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4737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 %age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737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HHs covered as program participants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850">
                          <a:solidFill>
                            <a:srgbClr val="14304C"/>
                          </a:solidFill>
                        </a:defRPr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850">
                          <a:solidFill>
                            <a:srgbClr val="14304C"/>
                          </a:solidFill>
                        </a:defRPr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67489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PP HHs having bank accounts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4737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PP HHs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mobilised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SHGs and saving regularly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/>
                        <a:sym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/>
                        <a:sym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460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PP HHs taken loan from SHGs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7902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PP HHs having received entire Consumption Grant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460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PP HHs received LSG tranche 1 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  <a:tr h="4604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PP HHs received LSG tranche 2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7848373"/>
                  </a:ext>
                </a:extLst>
              </a:tr>
              <a:tr h="4737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PP HHs linked with at least 2 entitlements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9147075"/>
                  </a:ext>
                </a:extLst>
              </a:tr>
              <a:tr h="7377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PP HHs having two diversified livelihood activities through project support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en-IN" sz="11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078253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F1C861B-ECAE-B974-1AF9-0D084104A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4BE95B65-FC51-EF84-5D89-7E08D78AAE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147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732597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523880" y="2536200"/>
            <a:ext cx="9143280" cy="968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u="none" strike="noStrike">
                <a:solidFill>
                  <a:srgbClr val="204B75"/>
                </a:solidFill>
                <a:effectLst/>
                <a:uFillTx/>
                <a:latin typeface="Georgia"/>
              </a:rPr>
              <a:t>Health, Nutrition and Sanitation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41" name="Picture 2"/>
          <p:cNvPicPr/>
          <p:nvPr/>
        </p:nvPicPr>
        <p:blipFill>
          <a:blip r:embed="rId2"/>
          <a:stretch/>
        </p:blipFill>
        <p:spPr>
          <a:xfrm>
            <a:off x="419040" y="113760"/>
            <a:ext cx="864720" cy="11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Picture 9"/>
          <p:cNvPicPr/>
          <p:nvPr/>
        </p:nvPicPr>
        <p:blipFill>
          <a:blip r:embed="rId3"/>
          <a:stretch/>
        </p:blipFill>
        <p:spPr>
          <a:xfrm>
            <a:off x="11152440" y="113760"/>
            <a:ext cx="864720" cy="111852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3507840" y="156240"/>
            <a:ext cx="5591880" cy="539640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rgbClr val="204B75"/>
                </a:solidFill>
                <a:effectLst/>
                <a:uFillTx/>
                <a:latin typeface="Georgia"/>
              </a:rPr>
              <a:t>Physical Progress - HNS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44" name="Picture 2"/>
          <p:cNvPicPr/>
          <p:nvPr/>
        </p:nvPicPr>
        <p:blipFill>
          <a:blip r:embed="rId2"/>
          <a:stretch/>
        </p:blipFill>
        <p:spPr>
          <a:xfrm>
            <a:off x="419040" y="113760"/>
            <a:ext cx="864720" cy="11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Picture 9"/>
          <p:cNvPicPr/>
          <p:nvPr/>
        </p:nvPicPr>
        <p:blipFill>
          <a:blip r:embed="rId3"/>
          <a:stretch/>
        </p:blipFill>
        <p:spPr>
          <a:xfrm>
            <a:off x="11152440" y="113760"/>
            <a:ext cx="864720" cy="111852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/>
          </a:ln>
        </p:spPr>
      </p:pic>
      <p:graphicFrame>
        <p:nvGraphicFramePr>
          <p:cNvPr id="146" name="Table 3"/>
          <p:cNvGraphicFramePr/>
          <p:nvPr>
            <p:extLst>
              <p:ext uri="{D42A27DB-BD31-4B8C-83A1-F6EECF244321}">
                <p14:modId xmlns:p14="http://schemas.microsoft.com/office/powerpoint/2010/main" val="3057553306"/>
              </p:ext>
            </p:extLst>
          </p:nvPr>
        </p:nvGraphicFramePr>
        <p:xfrm>
          <a:off x="169368" y="1261340"/>
          <a:ext cx="11795040" cy="5440420"/>
        </p:xfrm>
        <a:graphic>
          <a:graphicData uri="http://schemas.openxmlformats.org/drawingml/2006/table">
            <a:tbl>
              <a:tblPr/>
              <a:tblGrid>
                <a:gridCol w="635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9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6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9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7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13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98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MCLFs initiated FNHW activities as per the intensive strategy 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0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VOs initiated FNHW activities as per the intensive strategy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VOs (SAC members) participated in VHSND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6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anemia testing &amp; counselling camps where SHG household members were mobilized by CLFs (CLFs to cover all VOs)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1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FNHW enterprises in operation 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40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enterprises whose FNHW related services/products are being promoted for utilization/consumption</a:t>
                      </a:r>
                      <a:endParaRPr lang="en-IN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20" marR="6120" marT="612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6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49718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ctrTitle"/>
          </p:nvPr>
        </p:nvSpPr>
        <p:spPr>
          <a:xfrm>
            <a:off x="1524000" y="2536368"/>
            <a:ext cx="9144000" cy="968800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rgbClr val="204B75"/>
              </a:buClr>
              <a:buSzPts val="2400"/>
            </a:pPr>
            <a:r>
              <a:rPr lang="en" sz="3200" b="1">
                <a:solidFill>
                  <a:srgbClr val="204B75"/>
                </a:solidFill>
                <a:latin typeface="Georgia"/>
                <a:ea typeface="Georgia"/>
                <a:cs typeface="Georgia"/>
                <a:sym typeface="Georgia"/>
              </a:rPr>
              <a:t>Social Development</a:t>
            </a:r>
            <a:endParaRPr sz="8000"/>
          </a:p>
        </p:txBody>
      </p:sp>
      <p:pic>
        <p:nvPicPr>
          <p:cNvPr id="226" name="Google Shape;226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1" y="113741"/>
            <a:ext cx="865415" cy="1119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2416" y="113741"/>
            <a:ext cx="865413" cy="1119071"/>
          </a:xfrm>
          <a:prstGeom prst="rect">
            <a:avLst/>
          </a:prstGeom>
          <a:solidFill>
            <a:srgbClr val="FFFFFF"/>
          </a:solidFill>
          <a:ln w="71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BE69C-151A-4823-33D5-639931F17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A8DDD-602E-E7CB-0D0B-1F5A225D6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- SD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8D6B2D-FA9B-2A57-9C1B-FFF756C2B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5DC073BA-2812-227E-4DB1-168BCC7E72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119658-620B-99B5-9E56-265B19241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41211"/>
              </p:ext>
            </p:extLst>
          </p:nvPr>
        </p:nvGraphicFramePr>
        <p:xfrm>
          <a:off x="222241" y="1259728"/>
          <a:ext cx="11795588" cy="54420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7362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80462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661746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755818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217049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8179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68179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Blocks initiated Gender interventions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57128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GP Consolidated VPRP digitally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5911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VO prepared their Vision for SI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275235"/>
                  </a:ext>
                </a:extLst>
              </a:tr>
              <a:tr h="5911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elderly SHGs promoted ( 100 % members above 55 years 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256486"/>
                  </a:ext>
                </a:extLst>
              </a:tr>
              <a:tr h="5911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 PVTGs  SHGs promoted ( 100 % member from PVTG 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1310064"/>
                  </a:ext>
                </a:extLst>
              </a:tr>
              <a:tr h="5911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 PWD SHGs promoted ( 100 % member from PWD )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136261"/>
                  </a:ext>
                </a:extLst>
              </a:tr>
              <a:tr h="57128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CLFs  initiated Gender Fund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6452115"/>
                  </a:ext>
                </a:extLst>
              </a:tr>
              <a:tr h="57128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VO received VRF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905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43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4140305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/>
        </p:nvSpPr>
        <p:spPr>
          <a:xfrm>
            <a:off x="0" y="1927154"/>
            <a:ext cx="12192000" cy="1661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Clr>
                <a:srgbClr val="000000"/>
              </a:buClr>
              <a:buSzPts val="6800"/>
              <a:defRPr/>
            </a:pPr>
            <a:endParaRPr lang="en-IN" sz="6000" b="1" kern="0" dirty="0">
              <a:solidFill>
                <a:srgbClr val="00B050"/>
              </a:solidFill>
              <a:latin typeface="Georgi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lang="en-IN" sz="2400" b="1" kern="0" dirty="0">
                <a:solidFill>
                  <a:srgbClr val="00B050"/>
                </a:solidFill>
                <a:latin typeface="Georgia"/>
              </a:rPr>
              <a:t>Annual Action Plan &amp; </a:t>
            </a:r>
            <a:r>
              <a: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Tx/>
              <a:buNone/>
              <a:tabLst/>
              <a:defRPr/>
            </a:pPr>
            <a:r>
              <a:rPr lang="en-IN" sz="2400" b="1" kern="0" dirty="0">
                <a:solidFill>
                  <a:srgbClr val="00B050"/>
                </a:solidFill>
                <a:latin typeface="Georgia"/>
              </a:rPr>
              <a:t>FY 2026-27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225391F0-0FFB-A964-42C6-67781DA73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6713" y="65908"/>
            <a:ext cx="1010970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681FB9-9115-C25A-7921-8FFB8551D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21"/>
            <a:ext cx="1077362" cy="111907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9BED19-65AE-1604-C300-EDDADDA36D2E}"/>
              </a:ext>
            </a:extLst>
          </p:cNvPr>
          <p:cNvSpPr txBox="1">
            <a:spLocks/>
          </p:cNvSpPr>
          <p:nvPr/>
        </p:nvSpPr>
        <p:spPr>
          <a:xfrm>
            <a:off x="0" y="1748716"/>
            <a:ext cx="12192000" cy="968832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b="1" ker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Monitoring &amp; Evaluation</a:t>
            </a:r>
            <a:endParaRPr lang="en-IN" sz="19900" b="1" kern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FA1BE-B428-D88A-B31A-53ACC60D2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BEF3-AF7F-4D07-D0C3-9BB516ED2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501" y="0"/>
            <a:ext cx="9524245" cy="923453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  <a:sym typeface="Calibri"/>
              </a:rPr>
              <a:t>Physical Progress – M&amp;E</a:t>
            </a:r>
            <a:endParaRPr lang="en-IN" sz="115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A0F7B3-19A2-AA6D-1A80-CD381715B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72A4BC2-1491-A1C2-E8CE-285D00F954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0835B5-D325-D5C2-E4E9-D29DC40B8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377986"/>
              </p:ext>
            </p:extLst>
          </p:nvPr>
        </p:nvGraphicFramePr>
        <p:xfrm>
          <a:off x="222241" y="1249672"/>
          <a:ext cx="11703576" cy="53144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691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058926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80392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652954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702686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10451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972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PLD identified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9061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Survey conducted under LDI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538835"/>
                  </a:ext>
                </a:extLst>
              </a:tr>
              <a:tr h="9061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Lakhpati Didi Declared(Fresh)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  <a:tr h="9061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of LDs Resurveyed(FY 2025-26)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032853"/>
                  </a:ext>
                </a:extLst>
              </a:tr>
              <a:tr h="95351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Process Monitoring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2360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432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FFFA1-6AD5-4031-82B0-4B0803E4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63EB-998D-C3E5-344B-D30A15731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95977E-7F0D-6051-990A-882DEC9B4DAE}"/>
              </a:ext>
            </a:extLst>
          </p:cNvPr>
          <p:cNvSpPr txBox="1">
            <a:spLocks/>
          </p:cNvSpPr>
          <p:nvPr/>
        </p:nvSpPr>
        <p:spPr>
          <a:xfrm>
            <a:off x="849085" y="4000215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468178-DB7E-D28F-D3E4-423CEECE319B}"/>
              </a:ext>
            </a:extLst>
          </p:cNvPr>
          <p:cNvSpPr/>
          <p:nvPr/>
        </p:nvSpPr>
        <p:spPr>
          <a:xfrm>
            <a:off x="870855" y="935663"/>
            <a:ext cx="10472060" cy="26348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sz="2000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AA0708-D4F5-EF2C-BAC5-1A7061187882}"/>
              </a:ext>
            </a:extLst>
          </p:cNvPr>
          <p:cNvSpPr/>
          <p:nvPr/>
        </p:nvSpPr>
        <p:spPr>
          <a:xfrm>
            <a:off x="892625" y="4933005"/>
            <a:ext cx="10472060" cy="1541668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sz="2000" dirty="0"/>
              <a:t>…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/>
              <a:t>…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98894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B4D69-666A-1AB2-45D4-F2C1FBA85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0975-678C-F804-6200-27979BEC8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6368"/>
            <a:ext cx="9144000" cy="9688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en-US" sz="3200" b="1" dirty="0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Governance, Knowledge Management &amp; Communication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8519E3-2EF3-D707-B871-96D0B60A8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601293A-F333-55A1-EE68-C69D9D2BA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5692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75E1-EF3A-2C71-26D0-AEAB39EA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E4C4-188B-3D89-441D-6204B269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– GKM 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297A9-344E-184F-DCB6-9848AADA3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249FCD9E-1DC4-486B-983D-F43D8E280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F9663D-F2DF-F165-3A09-6B4C585BE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724949"/>
              </p:ext>
            </p:extLst>
          </p:nvPr>
        </p:nvGraphicFramePr>
        <p:xfrm>
          <a:off x="222241" y="1263486"/>
          <a:ext cx="11795588" cy="54807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2712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3383941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250727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982244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2217982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217982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640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Thematic IEC Preparation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74933697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lets ( 2 case-lets /BPIU/month)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33972974"/>
                  </a:ext>
                </a:extLst>
              </a:tr>
              <a:tr h="5797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Analytical/ Thematic Case studies at District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85034687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89774470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Booklet and Champions booklet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3499784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Production (5-15min)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5242636"/>
                  </a:ext>
                </a:extLst>
              </a:tr>
              <a:tr h="5797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Updation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CGR Cell at BPIU,/DPCU/ SPMU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0365847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Magazine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7296886"/>
                  </a:ext>
                </a:extLst>
              </a:tr>
              <a:tr h="5081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Monthly Newsletter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36189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225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E34A1-5283-4661-3FAA-4E767440A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E34F-F2A9-109A-D823-DB231E494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7914" y="156201"/>
            <a:ext cx="5592535" cy="540484"/>
          </a:xfrm>
          <a:solidFill>
            <a:srgbClr val="92D050"/>
          </a:solidFill>
        </p:spPr>
        <p:txBody>
          <a:bodyPr anchor="ctr">
            <a:norm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04B7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Physical Progress - GKM 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0BDABB-AABB-0B81-A4D9-73B27C32D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9BDB3BC-5C0E-57D6-55ED-CE129F26E2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A8230E-F383-078D-33F6-01F02FDE0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724850"/>
              </p:ext>
            </p:extLst>
          </p:nvPr>
        </p:nvGraphicFramePr>
        <p:xfrm>
          <a:off x="222241" y="1287774"/>
          <a:ext cx="11703576" cy="54564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691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2883079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715436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201250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846385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509255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8251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Achievement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734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SJY Newsletter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0558810"/>
                  </a:ext>
                </a:extLst>
              </a:tr>
              <a:tr h="7734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JEEVIKA Community Newsletter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102568"/>
                  </a:ext>
                </a:extLst>
              </a:tr>
              <a:tr h="734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and Skill Newsletter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503781"/>
                  </a:ext>
                </a:extLst>
              </a:tr>
              <a:tr h="734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Workshop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51380"/>
                  </a:ext>
                </a:extLst>
              </a:tr>
              <a:tr h="9181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 Development for Social Media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7972232"/>
                  </a:ext>
                </a:extLst>
              </a:tr>
              <a:tr h="7349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 Coverage/Advertisements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130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84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167E-965F-BC9D-72E2-10D4CAF1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930"/>
          </a:xfrm>
        </p:spPr>
        <p:txBody>
          <a:bodyPr>
            <a:normAutofit/>
          </a:bodyPr>
          <a:lstStyle/>
          <a:p>
            <a:r>
              <a:rPr lang="en-IN" sz="3200" b="1" dirty="0"/>
              <a:t>Way Forward:</a:t>
            </a:r>
            <a:endParaRPr lang="en-IN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08195E-9AAF-5BF6-647B-2C35AD649D82}"/>
              </a:ext>
            </a:extLst>
          </p:cNvPr>
          <p:cNvSpPr txBox="1">
            <a:spLocks/>
          </p:cNvSpPr>
          <p:nvPr/>
        </p:nvSpPr>
        <p:spPr>
          <a:xfrm>
            <a:off x="849085" y="2324553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Priority of the Month(</a:t>
            </a:r>
            <a:r>
              <a:rPr lang="en-IN" sz="2000" b="1" dirty="0"/>
              <a:t>Only which one is followed by Theme on daily basis in Action Group</a:t>
            </a:r>
            <a:r>
              <a:rPr lang="en-IN" sz="3200" b="1" dirty="0"/>
              <a:t>):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47DB4F-1899-CDFB-D1AB-B41055384B33}"/>
              </a:ext>
            </a:extLst>
          </p:cNvPr>
          <p:cNvSpPr txBox="1">
            <a:spLocks/>
          </p:cNvSpPr>
          <p:nvPr/>
        </p:nvSpPr>
        <p:spPr>
          <a:xfrm>
            <a:off x="870855" y="4436382"/>
            <a:ext cx="10515600" cy="58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/>
              <a:t>Inter Thematic support Required: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8D15FE-D9E7-ACBD-F68F-1FE147665B86}"/>
              </a:ext>
            </a:extLst>
          </p:cNvPr>
          <p:cNvSpPr/>
          <p:nvPr/>
        </p:nvSpPr>
        <p:spPr>
          <a:xfrm>
            <a:off x="870855" y="1121227"/>
            <a:ext cx="10472060" cy="1138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CF7B25-E14F-FB83-AE31-3B1D86E662EC}"/>
              </a:ext>
            </a:extLst>
          </p:cNvPr>
          <p:cNvSpPr/>
          <p:nvPr/>
        </p:nvSpPr>
        <p:spPr>
          <a:xfrm>
            <a:off x="892625" y="3015342"/>
            <a:ext cx="10472060" cy="1138010"/>
          </a:xfrm>
          <a:prstGeom prst="roundRect">
            <a:avLst/>
          </a:prstGeom>
          <a:solidFill>
            <a:srgbClr val="FFC6C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6D2E3-8163-A304-3481-7CBF973D5279}"/>
              </a:ext>
            </a:extLst>
          </p:cNvPr>
          <p:cNvSpPr/>
          <p:nvPr/>
        </p:nvSpPr>
        <p:spPr>
          <a:xfrm>
            <a:off x="881740" y="5094507"/>
            <a:ext cx="10472060" cy="1138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  <a:p>
            <a:pPr marL="342900" indent="-342900">
              <a:buFont typeface="+mj-lt"/>
              <a:buAutoNum type="arabicPeriod"/>
            </a:pPr>
            <a:r>
              <a:rPr lang="en-IN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21278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94256-1D99-0B5D-976B-7B57E84B1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283E1-06FD-301D-F799-9611C243B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8743" y="2536368"/>
            <a:ext cx="4757058" cy="892632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en-US" sz="3200" b="1" dirty="0">
                <a:solidFill>
                  <a:srgbClr val="204B75"/>
                </a:solidFill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Finance</a:t>
            </a:r>
            <a:endParaRPr lang="en-IN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D8B53-D281-FC4E-7606-625DE975A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3740"/>
            <a:ext cx="865414" cy="111907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9D6A27CF-B345-ECB2-DB57-FCAD2DC8D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2416" y="113740"/>
            <a:ext cx="865413" cy="1119070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60566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65231-813F-3DA3-3F1E-9D8FFB543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F4CA-AE79-AD2D-748E-CED87CE98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79A565-182B-9256-A4A2-655F6E1D9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698AE241-B055-FF76-FCD9-A5A0F47C2A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5E833B-7EB4-3669-09DD-92D628D56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462339"/>
              </p:ext>
            </p:extLst>
          </p:nvPr>
        </p:nvGraphicFramePr>
        <p:xfrm>
          <a:off x="130619" y="1059420"/>
          <a:ext cx="11887209" cy="5684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443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021852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211894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73742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2426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(Timeline &amp; Strategy)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 Resource Development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48988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Partnerships with Institutions of Excellence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058901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Rural Livelihoods Mission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3319814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Mission Management Unit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4113981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Staff (includes travel, Salary and related costs)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247860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set-up (Lease, Refurbishment, Furniture etc.)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158759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Equipment (Computer, Tablet, CUG, Mobile etc)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381073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Operating costs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9696680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Administration cost non-intensive Districts (NRLM)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IN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678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901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6B6E-C5FB-3FE2-9DB0-56809E3B9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5E83-BF62-0E35-9D26-D0A2A06C3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0D5EAE-EA6A-DA28-D9D9-A34D8F4B2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6D5A523F-12A6-E62F-188D-BC84547F95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8A3564-F519-FA79-B8D5-7344BD512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40307"/>
              </p:ext>
            </p:extLst>
          </p:nvPr>
        </p:nvGraphicFramePr>
        <p:xfrm>
          <a:off x="130619" y="1006665"/>
          <a:ext cx="11887209" cy="582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273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34608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9913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21070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26496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8440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Support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9147075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Staff trainings, consultation, workshop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867083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Centre, Community learning Academies, CPLTCs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48988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Consultant, Resource Persons (SMMU/DMMU Staff training)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058901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Institutional Building and Capacity Building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809257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and Block Management Unit Costs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3319814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 up (including furniture, equipment,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4113981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Staff Costs (including travel and related costs)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247860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Operating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158759"/>
                  </a:ext>
                </a:extLst>
              </a:tr>
              <a:tr h="3940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Staff /Resource person Training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381073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 cost Non intensive blocks(Block staff &amp; others)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9696680"/>
                  </a:ext>
                </a:extLst>
              </a:tr>
              <a:tr h="4630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Professional support staff cost - including travel and related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678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2348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FCE3-7875-3796-961A-F8080B28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2600-57A4-95CC-30AC-DB409FD42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94B474-6BC0-5609-3D81-5684E412A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80C07D76-E993-86ED-7E82-D70D31934A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F57C21-6126-3262-D9F3-5AC1D54ED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564652"/>
              </p:ext>
            </p:extLst>
          </p:nvPr>
        </p:nvGraphicFramePr>
        <p:xfrm>
          <a:off x="130619" y="1015456"/>
          <a:ext cx="11887209" cy="57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443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9913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97977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605627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895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Mobilization and Community Institutions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9147075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Mobilization Costs(CRP rounds, PRP, SAP cost)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2369719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CRP Development Costs (including active women)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9834586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SHG/VO/CLF Start-up Costs (incl. IT Equipment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066861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SHG/VO/CLF Facilitation Cost(incl community prof)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668605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SHG/VO/CLF &amp; their cadre Training &amp; Capacity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Bldg</a:t>
                      </a:r>
                      <a:endParaRPr lang="en-US" sz="1200" b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37796"/>
                  </a:ext>
                </a:extLst>
              </a:tr>
              <a:tr h="397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Layering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3803064"/>
                  </a:ext>
                </a:extLst>
              </a:tr>
              <a:tr h="4363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&amp; capacity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bldg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-non intensive block(CBO)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2047843"/>
                  </a:ext>
                </a:extLst>
              </a:tr>
              <a:tr h="397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convergence [MH]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325457"/>
                  </a:ext>
                </a:extLst>
              </a:tr>
              <a:tr h="397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 NRO/ 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6568347"/>
                  </a:ext>
                </a:extLst>
              </a:tr>
              <a:tr h="397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Inclusion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5038681"/>
                  </a:ext>
                </a:extLst>
              </a:tr>
              <a:tr h="397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Electronic, Mobile Book keeping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4430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5336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1E6E-6807-5FCE-354B-0F7FBAA3A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F1AF0-25A2-D9A4-7831-07D1AD090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053CC-A552-5205-1F48-448EECA6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A38DE4C6-C3F8-D678-CDCB-91DA851E1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E16739-0E3A-B1B0-9481-F2E101FED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491574"/>
              </p:ext>
            </p:extLst>
          </p:nvPr>
        </p:nvGraphicFramePr>
        <p:xfrm>
          <a:off x="130619" y="1033047"/>
          <a:ext cx="11887209" cy="5642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066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907930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468316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667173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69024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Bank Mitra, Bima Mitra,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99153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Literacy and Credit Counselling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4563558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Awareness camps on digital transaction at market locations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0399164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Training and Capacity Building-Farm Livelihoods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8727712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to community on farm Livelihoods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6912472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CRP Development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002058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Livelihoods CRPs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9209615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Support Agency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2743633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Formation and Training/CB of Producers Groups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658590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Formation and Training/CB of Producers Enterprise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405610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Formation of LG and Training/CB activities in organic clusters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925726"/>
                  </a:ext>
                </a:extLst>
              </a:tr>
              <a:tr h="4126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Training and Capacity Building-Non Farm Livelihoods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699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3620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CCE76-8CD3-22C2-9E54-BF0DE23B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5C83-4FE2-B9DA-31DA-5A438C967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CEF81C-54B5-6687-8A46-059B18262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D4681DF-F9D8-E650-F285-33BB11CDC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580DF0-FA2C-BBB6-4624-19017D456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298982"/>
              </p:ext>
            </p:extLst>
          </p:nvPr>
        </p:nvGraphicFramePr>
        <p:xfrm>
          <a:off x="130619" y="1015456"/>
          <a:ext cx="11887209" cy="57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85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580792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37593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4522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00119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078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604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to community on non-farm Livelihoods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7028344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CRP Development Cost(non-farm)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27710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Livelihoods CRPs (non-farm)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4614311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Support Agency cost(non-farm)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3655311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organic clusters (non-farm)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7750893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Model CLF Strategy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2060592"/>
                  </a:ext>
                </a:extLst>
              </a:tr>
              <a:tr h="68727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Resource persons (SRP/DRP/BRP/CRP) including honorarium, CB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079171"/>
                  </a:ext>
                </a:extLst>
              </a:tr>
              <a:tr h="4604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and Capacity Building of CBOs and community cadre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1178997"/>
                  </a:ext>
                </a:extLst>
              </a:tr>
              <a:tr h="4604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community cadre/spearhead teams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548815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 NRO/ 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6564129"/>
                  </a:ext>
                </a:extLst>
              </a:tr>
              <a:tr h="418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Gender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031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629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4C04-D734-4135-B316-482A89413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9BCA-D52A-DF4C-6CD4-314A18FD6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08CA18-8650-80A2-BB0F-C9AAC86B7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FF57DA96-7968-221A-4DE7-7F228DF713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5508B2-5E06-105B-51B1-0FA267EFA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00675"/>
              </p:ext>
            </p:extLst>
          </p:nvPr>
        </p:nvGraphicFramePr>
        <p:xfrm>
          <a:off x="130619" y="1015456"/>
          <a:ext cx="11887209" cy="568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104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466492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083777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213339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52873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00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Resource persons (SRP/DRP/BRP/CRP) including honorarium, CB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9299443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and Capacity Building of CBOs and community cadre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9925719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SISD cadre at CBO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635342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Organising convergence meetings/workshops/Camps/Campaigns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2957434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 NRO/ 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2447752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GRC Establishment, Operation and Maintenance Cost.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7688150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FNHW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8616716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Resource persons (SRP/DRP/BRP/CRP) including honorarium, CB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880649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and Capacity Building of CBOs and community cadre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4378524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SISD cadre at CBO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2131784"/>
                  </a:ext>
                </a:extLst>
              </a:tr>
              <a:tr h="4532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Organising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Convergence Activity/ meetings/workshops/Camps/Campaigns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59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789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BCC9E-07CA-F169-DF7B-97E0FB68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73182-63DD-8ABC-D726-93BCB5078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FEC5E3-B79B-A7B1-9C58-2C3EB3009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F59808EF-42F5-C5AE-C83E-54CD593C68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25DA73-C55C-C5EC-7B18-43D930B6F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949636"/>
              </p:ext>
            </p:extLst>
          </p:nvPr>
        </p:nvGraphicFramePr>
        <p:xfrm>
          <a:off x="130619" y="1006663"/>
          <a:ext cx="11887209" cy="5706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312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264269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004646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08912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5179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 NRO/ 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5001661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Social Inclusion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038892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Resource Persons (SRP/DRP/BRP/CRP) including honorarium, CB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6699764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and Capacity Building of CBOs and community cadre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8855114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SISD cadre at CBO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08444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Organising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convergence meetings/workshops/Camps/Campaigns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728985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 NRO/ 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869322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PRI-CBO Convergence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582866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Resource Persons (SRP/DRP/BRP/CRP) including honorarium, CB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8106934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Trainings and CB of PRIs and CBOs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1929528"/>
                  </a:ext>
                </a:extLst>
              </a:tr>
              <a:tr h="45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Honorarium to SISD cadre at CBO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2874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6320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4394B-E7D1-759B-BF72-3084BEEF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5C741-1F46-91F5-8208-CC0EDBC8B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969EA5-3BC1-8B0F-B664-30E7B171D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ADE31C8F-0636-4752-5949-BB1901D7A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8CB833-F4E3-E8DE-875F-4A82FA522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63765"/>
              </p:ext>
            </p:extLst>
          </p:nvPr>
        </p:nvGraphicFramePr>
        <p:xfrm>
          <a:off x="130619" y="1006663"/>
          <a:ext cx="11887209" cy="573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481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96154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758461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608993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26496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002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TSA/NRO/NRP Support Cost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07742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Organizing convergence meetings/workshops/Camps/Campaigns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4246908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and Community Training for LokOS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5086239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of e-bookers and community cadre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903504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e-Book keeper/community cadre honorarium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1937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Training/workshop/meeting/exposure visit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9003409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Training and Capacity Building - Lakhpati Didi Initiative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317752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 Trainers Training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7535325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CRP Training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4343899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SHG Training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885575"/>
                  </a:ext>
                </a:extLst>
              </a:tr>
              <a:tr h="443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Training and Capacity Building – SAY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937294"/>
                  </a:ext>
                </a:extLst>
              </a:tr>
              <a:tr h="40314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Master Trainers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60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0133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70EB-9478-3BBF-2C63-764F3A50D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9C7B-EEAE-7ABD-7154-5C1B2305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EB621-BE96-6FF8-C255-FDB4B49E6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320E03EE-2276-5C1C-A2E5-C01F65AF06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77F145-15DB-7685-00AE-CBF0DACD2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49391"/>
              </p:ext>
            </p:extLst>
          </p:nvPr>
        </p:nvGraphicFramePr>
        <p:xfrm>
          <a:off x="130619" y="1006662"/>
          <a:ext cx="11887209" cy="5996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896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510454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951893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54015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91327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421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5478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of CBOs/Community Cader/Coaches (Mentors/Master Resource Person/Change Maker)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1679157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Workshop, exposure visit, any other training etc. related to SAY.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2708382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Investment Support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5624409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Investment Support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6869808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Revolving Fund Grants to SHGs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3462796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 to CBOs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7743243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Vulnerability Reduction Fund (VRF) to CBOs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6434787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Livelihood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167512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Facilitation of Producer Groups and Collectives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468819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 Scale </a:t>
                      </a:r>
                      <a:r>
                        <a:rPr lang="en-US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Productive,Value</a:t>
                      </a: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Add Infrastructure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1084981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 to Producers Groups and Collectives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6843251"/>
                  </a:ext>
                </a:extLst>
              </a:tr>
              <a:tr h="4272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Institutional Support to MCLFs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041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6770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C7688-1E74-51BE-D37F-96F9DFC6A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A60C-2AB3-F4EF-2C47-BD4EF8B34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59EA3-9DD8-F91C-0F13-98FF4BDFE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5AE49FC0-20A9-227B-783B-C5CB1C2C04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B3EED8-CD8D-FC6D-6746-FE0C1A485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60954"/>
              </p:ext>
            </p:extLst>
          </p:nvPr>
        </p:nvGraphicFramePr>
        <p:xfrm>
          <a:off x="130619" y="1015458"/>
          <a:ext cx="11887209" cy="57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481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264269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415562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52873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84778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Viability Gap Fund (VGF) to MCLFs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1012899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Samaveshi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Aajeevika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Yojana (SAY).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542085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Grant Support and Coaching Fund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2671126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Monitoring &amp; Evaluation and Studies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312447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 Surveys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6622462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Monitoring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6720539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Monitoring and Studies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321676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6156239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Consultancy fee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041699"/>
                  </a:ext>
                </a:extLst>
              </a:tr>
              <a:tr h="488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Ease  of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Lliving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Survey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2095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353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6098-DBC2-FE5B-FF78-D79FCBF11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64086-2A51-C9C3-4C37-4E8DD573D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D0E27-7E34-29CF-17AB-8EAB503E4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3EE17A7-3957-5EC3-197E-D4AD3F3027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BCB4DB-8F9E-B4A1-761C-990234800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323704"/>
              </p:ext>
            </p:extLst>
          </p:nvPr>
        </p:nvGraphicFramePr>
        <p:xfrm>
          <a:off x="130619" y="989078"/>
          <a:ext cx="11887209" cy="5712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858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404946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127739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64950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113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e-NRLM State and Community level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2816151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Implementing Partners - Consultancy fee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047959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Procurement of Services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186186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Assistance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6319057"/>
                  </a:ext>
                </a:extLst>
              </a:tr>
              <a:tr h="49524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 Hardware and related infrastructure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3697098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Governance &amp; Anti Corruption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8774085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Grievance Handling, RTI, Disclosure, etc.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282434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led GAC Initiatives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8377932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Knowledge management &amp; communication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0868720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Agency Consultancy Fee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0974316"/>
                  </a:ext>
                </a:extLst>
              </a:tr>
              <a:tr h="45061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IEC - Printing, newspaper advert and Others 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445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859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46AD8-05D9-5170-45C4-92B78FD93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C8E7-6890-7C20-D94B-CDDDD9BF3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709BF-18EB-77B7-3061-26C06E835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9AB3D250-D0B5-81DF-EB0D-8E9755F267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1B54D9-65EC-2721-7C1B-9C40B3F3D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98178"/>
              </p:ext>
            </p:extLst>
          </p:nvPr>
        </p:nvGraphicFramePr>
        <p:xfrm>
          <a:off x="130619" y="997872"/>
          <a:ext cx="11887209" cy="5703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027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17023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2048608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491327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192762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7261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5756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8668932"/>
                  </a:ext>
                </a:extLst>
              </a:tr>
              <a:tr h="6326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 facilities for livelihood activities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5338705"/>
                  </a:ext>
                </a:extLst>
              </a:tr>
              <a:tr h="6326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 Scale Productive and Value Addition Infrastructure, CHC (Custom Hiring Centre)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46879"/>
                  </a:ext>
                </a:extLst>
              </a:tr>
              <a:tr h="63265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for Community Managed Training Cost Centers (CMTCs)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9686530"/>
                  </a:ext>
                </a:extLst>
              </a:tr>
              <a:tr h="5756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Marketing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867083"/>
                  </a:ext>
                </a:extLst>
              </a:tr>
              <a:tr h="67646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Saras fair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48988"/>
                  </a:ext>
                </a:extLst>
              </a:tr>
              <a:tr h="67646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fairs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058901"/>
                  </a:ext>
                </a:extLst>
              </a:tr>
              <a:tr h="5756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Marketing Activities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809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7139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A46DF-3FCD-240C-A4DB-0FDEC4645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E54F-D1D6-080F-3168-9FD485C85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7028" y="156201"/>
            <a:ext cx="5592535" cy="540484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US" sz="1800" b="1" dirty="0"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Financial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+mn-ea"/>
                <a:cs typeface="Segoe UI" panose="020B0502040204020203" pitchFamily="34" charset="0"/>
                <a:sym typeface="Calibri"/>
              </a:rPr>
              <a:t> Progress (Amount in ₹ Lakh)</a:t>
            </a:r>
            <a:endParaRPr lang="en-IN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8CBB7-15FD-73AA-B482-BEB1CA167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5" y="113740"/>
            <a:ext cx="669472" cy="86569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47540BFE-C4A3-A2D5-3FEA-23D8B573CE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8357" y="113740"/>
            <a:ext cx="669472" cy="86569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FE466B-7D07-4996-7F27-3E371B27A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976923"/>
              </p:ext>
            </p:extLst>
          </p:nvPr>
        </p:nvGraphicFramePr>
        <p:xfrm>
          <a:off x="130619" y="1050629"/>
          <a:ext cx="11887209" cy="5651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896">
                  <a:extLst>
                    <a:ext uri="{9D8B030D-6E8A-4147-A177-3AD203B41FA5}">
                      <a16:colId xmlns:a16="http://schemas.microsoft.com/office/drawing/2014/main" val="2574861451"/>
                    </a:ext>
                  </a:extLst>
                </a:gridCol>
                <a:gridCol w="4387362">
                  <a:extLst>
                    <a:ext uri="{9D8B030D-6E8A-4147-A177-3AD203B41FA5}">
                      <a16:colId xmlns:a16="http://schemas.microsoft.com/office/drawing/2014/main" val="3072827661"/>
                    </a:ext>
                  </a:extLst>
                </a:gridCol>
                <a:gridCol w="1881554">
                  <a:extLst>
                    <a:ext uri="{9D8B030D-6E8A-4147-A177-3AD203B41FA5}">
                      <a16:colId xmlns:a16="http://schemas.microsoft.com/office/drawing/2014/main" val="1906060354"/>
                    </a:ext>
                  </a:extLst>
                </a:gridCol>
                <a:gridCol w="1362807">
                  <a:extLst>
                    <a:ext uri="{9D8B030D-6E8A-4147-A177-3AD203B41FA5}">
                      <a16:colId xmlns:a16="http://schemas.microsoft.com/office/drawing/2014/main" val="2352089809"/>
                    </a:ext>
                  </a:extLst>
                </a:gridCol>
                <a:gridCol w="1582616">
                  <a:extLst>
                    <a:ext uri="{9D8B030D-6E8A-4147-A177-3AD203B41FA5}">
                      <a16:colId xmlns:a16="http://schemas.microsoft.com/office/drawing/2014/main" val="2313612584"/>
                    </a:ext>
                  </a:extLst>
                </a:gridCol>
                <a:gridCol w="2020974">
                  <a:extLst>
                    <a:ext uri="{9D8B030D-6E8A-4147-A177-3AD203B41FA5}">
                      <a16:colId xmlns:a16="http://schemas.microsoft.com/office/drawing/2014/main" val="1341611484"/>
                    </a:ext>
                  </a:extLst>
                </a:gridCol>
              </a:tblGrid>
              <a:tr h="8749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ID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Allotted Budget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Expenditure so Far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Achievement% against Annual Target</a:t>
                      </a:r>
                    </a:p>
                  </a:txBody>
                  <a:tcPr marL="9525" marR="9525" marT="9525" marB="476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Remarks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0027180"/>
                  </a:ext>
                </a:extLst>
              </a:tr>
              <a:tr h="83765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Innovation Forums and Action Pilots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4113981"/>
                  </a:ext>
                </a:extLst>
              </a:tr>
              <a:tr h="83765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Support Agency and Innovation Forum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247860"/>
                  </a:ext>
                </a:extLst>
              </a:tr>
              <a:tr h="71280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 Pilots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158759"/>
                  </a:ext>
                </a:extLst>
              </a:tr>
              <a:tr h="71280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 Pilots (Farm Livelihoods)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381073"/>
                  </a:ext>
                </a:extLst>
              </a:tr>
              <a:tr h="83765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Action Pilots (SISD, Gender, FNHW, </a:t>
                      </a:r>
                      <a:r>
                        <a:rPr lang="en-IN" sz="12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</a:t>
                      </a:r>
                      <a:r>
                        <a:rPr lang="en-IN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Inclusion etc.)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9696680"/>
                  </a:ext>
                </a:extLst>
              </a:tr>
              <a:tr h="837653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NRLM</a:t>
                      </a: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IN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678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933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523880" y="2536200"/>
            <a:ext cx="9143280" cy="968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u="none" strike="noStrike">
                <a:solidFill>
                  <a:srgbClr val="204B75"/>
                </a:solidFill>
                <a:effectLst/>
                <a:uFillTx/>
                <a:latin typeface="Georgia"/>
              </a:rPr>
              <a:t>Thank You…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52" name="Picture 2"/>
          <p:cNvPicPr/>
          <p:nvPr/>
        </p:nvPicPr>
        <p:blipFill>
          <a:blip r:embed="rId2"/>
          <a:stretch/>
        </p:blipFill>
        <p:spPr>
          <a:xfrm>
            <a:off x="419040" y="113760"/>
            <a:ext cx="864720" cy="11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3" name="Picture 9"/>
          <p:cNvPicPr/>
          <p:nvPr/>
        </p:nvPicPr>
        <p:blipFill>
          <a:blip r:embed="rId3"/>
          <a:stretch/>
        </p:blipFill>
        <p:spPr>
          <a:xfrm>
            <a:off x="11152440" y="113760"/>
            <a:ext cx="864720" cy="111852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/>
          </a:ln>
        </p:spPr>
      </p:pic>
      <p:pic>
        <p:nvPicPr>
          <p:cNvPr id="154" name="Picture 3"/>
          <p:cNvPicPr/>
          <p:nvPr/>
        </p:nvPicPr>
        <p:blipFill>
          <a:blip r:embed="rId4"/>
          <a:stretch/>
        </p:blipFill>
        <p:spPr>
          <a:xfrm>
            <a:off x="3454560" y="5393520"/>
            <a:ext cx="5282280" cy="1175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3586</Words>
  <Application>Microsoft Office PowerPoint</Application>
  <PresentationFormat>Widescreen</PresentationFormat>
  <Paragraphs>997</Paragraphs>
  <Slides>54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Calibri Light</vt:lpstr>
      <vt:lpstr>Cambria</vt:lpstr>
      <vt:lpstr>Georgia</vt:lpstr>
      <vt:lpstr>Symbol</vt:lpstr>
      <vt:lpstr>Times New Roman</vt:lpstr>
      <vt:lpstr>Wingdings</vt:lpstr>
      <vt:lpstr>Office Theme</vt:lpstr>
      <vt:lpstr>PowerPoint Presentation</vt:lpstr>
      <vt:lpstr>Institution Building and Capacity Building</vt:lpstr>
      <vt:lpstr>Physical Progress - IBCB</vt:lpstr>
      <vt:lpstr>Physical Progress - IBCB</vt:lpstr>
      <vt:lpstr>Way Forward:</vt:lpstr>
      <vt:lpstr>Financial Inclusion</vt:lpstr>
      <vt:lpstr>Physical Progress – Financial Inclusion</vt:lpstr>
      <vt:lpstr>Physical Progress – Financial Inclusion</vt:lpstr>
      <vt:lpstr>Physical Progress – Financial Inclusion</vt:lpstr>
      <vt:lpstr>Way Forward:</vt:lpstr>
      <vt:lpstr>Farm &amp; Livestock Intervention</vt:lpstr>
      <vt:lpstr>Physical Progress – Farm &amp; Livestock</vt:lpstr>
      <vt:lpstr>Physical Progress – Infrastructure- Farm</vt:lpstr>
      <vt:lpstr>Physical Progress – Infrastructure- Farm</vt:lpstr>
      <vt:lpstr>Physical Progress – Infrastructure- Livestock</vt:lpstr>
      <vt:lpstr>Physical Progress – Infrastructure- Livestock</vt:lpstr>
      <vt:lpstr>Way Forward:</vt:lpstr>
      <vt:lpstr>Non Farm Intervention</vt:lpstr>
      <vt:lpstr>Physical Progress – Non-Farm</vt:lpstr>
      <vt:lpstr>Physical Progress – Non-Farm</vt:lpstr>
      <vt:lpstr>Physical Progress – Marketing</vt:lpstr>
      <vt:lpstr>Physical Progress – Infrastructure- Non-Farm</vt:lpstr>
      <vt:lpstr>Way Forward:</vt:lpstr>
      <vt:lpstr>Samaveshi Aajeevika Yojana</vt:lpstr>
      <vt:lpstr>Physical Progress - SAY</vt:lpstr>
      <vt:lpstr>Way Forward:</vt:lpstr>
      <vt:lpstr>Health, Nutrition and Sanitation</vt:lpstr>
      <vt:lpstr>Physical Progress - HNS</vt:lpstr>
      <vt:lpstr>Way Forward:</vt:lpstr>
      <vt:lpstr>Social Development</vt:lpstr>
      <vt:lpstr>Physical Progress - SD</vt:lpstr>
      <vt:lpstr>Way Forward:</vt:lpstr>
      <vt:lpstr>PowerPoint Presentation</vt:lpstr>
      <vt:lpstr>Physical Progress – M&amp;E</vt:lpstr>
      <vt:lpstr>Way Forward:</vt:lpstr>
      <vt:lpstr>Governance, Knowledge Management &amp; Communication</vt:lpstr>
      <vt:lpstr>Physical Progress – GKM </vt:lpstr>
      <vt:lpstr>Physical Progress - GKM </vt:lpstr>
      <vt:lpstr>Way Forward:</vt:lpstr>
      <vt:lpstr>Finance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Financial Progress (Amount in ₹ Lakh)</vt:lpstr>
      <vt:lpstr>Thank You…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Chandan Kumar</dc:creator>
  <cp:lastModifiedBy>Chandan Kumar</cp:lastModifiedBy>
  <cp:revision>248</cp:revision>
  <dcterms:created xsi:type="dcterms:W3CDTF">2026-07-21T11:12:57Z</dcterms:created>
  <dcterms:modified xsi:type="dcterms:W3CDTF">2026-10-12T16:08:28Z</dcterms:modified>
</cp:coreProperties>
</file>